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9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4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3" r:id="rId21"/>
    <p:sldId id="304" r:id="rId22"/>
    <p:sldId id="305" r:id="rId23"/>
    <p:sldId id="302" r:id="rId24"/>
    <p:sldId id="271" r:id="rId25"/>
    <p:sldId id="279" r:id="rId26"/>
    <p:sldId id="281" r:id="rId27"/>
    <p:sldId id="280" r:id="rId28"/>
    <p:sldId id="257" r:id="rId29"/>
    <p:sldId id="275" r:id="rId30"/>
    <p:sldId id="276" r:id="rId31"/>
    <p:sldId id="282" r:id="rId3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2"/>
          </p14:sldIdLst>
        </p14:section>
        <p14:section name="设计、平滑、添加注释、协作、操作说明搜索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了解详细信息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>
        <p:scale>
          <a:sx n="66" d="100"/>
          <a:sy n="66" d="100"/>
        </p:scale>
        <p:origin x="668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4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2022/7/20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2022/7/20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974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67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786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959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89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57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64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47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11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2022/7/20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2022/7/20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Dr4y167jH/?spm_id_from=trigger_reload&amp;vd_source=d725c7189b43ec52e35cf0f59d3bdcc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microsoft.com/office/2017/04/relationships/track" Target="../media/track1.vtt"/><Relationship Id="rId4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22022004@nustti.edu.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://go.microsoft.com/fwlink/?LinkId=62332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 dirty="0">
                <a:solidFill>
                  <a:schemeClr val="bg1"/>
                </a:solidFill>
              </a:rPr>
              <a:t>数字图像处理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叶志鹏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数字图像处理是什么技术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42905" cy="48229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数字图像处理技术是以</a:t>
            </a:r>
            <a:r>
              <a:rPr lang="zh-CN" altLang="en-US" sz="2000" dirty="0">
                <a:solidFill>
                  <a:srgbClr val="FF0000"/>
                </a:solidFill>
              </a:rPr>
              <a:t>离散</a:t>
            </a:r>
            <a:r>
              <a:rPr lang="zh-CN" altLang="en-US" sz="2000" dirty="0"/>
              <a:t>数字图像为处理对象，通过</a:t>
            </a:r>
            <a:r>
              <a:rPr lang="zh-CN" altLang="en-US" sz="2000" dirty="0">
                <a:solidFill>
                  <a:srgbClr val="FF0000"/>
                </a:solidFill>
              </a:rPr>
              <a:t>计算机</a:t>
            </a:r>
            <a:r>
              <a:rPr lang="zh-CN" altLang="en-US" sz="2000" dirty="0"/>
              <a:t>对图像进行处理，以帮助人类更好地从图像中获取信息。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两个主要应用领域：</a:t>
            </a:r>
            <a:r>
              <a:rPr lang="en-US" altLang="zh-CN" sz="2000" dirty="0"/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改善图示信息</a:t>
            </a:r>
            <a:r>
              <a:rPr lang="zh-CN" altLang="en-US" sz="2000" dirty="0"/>
              <a:t>以便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人们</a:t>
            </a:r>
            <a:r>
              <a:rPr lang="zh-CN" altLang="en-US" sz="2000" dirty="0"/>
              <a:t>解释； </a:t>
            </a:r>
            <a:r>
              <a:rPr lang="en-US" altLang="zh-CN" sz="2000" dirty="0"/>
              <a:t>2. 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FF0000"/>
                </a:solidFill>
              </a:rPr>
              <a:t>存储、传输和表示</a:t>
            </a:r>
            <a:r>
              <a:rPr lang="zh-CN" altLang="en-US" sz="2000" dirty="0"/>
              <a:t>而对图像数据进行处理，以便于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机器</a:t>
            </a:r>
            <a:r>
              <a:rPr lang="zh-CN" altLang="en-US" sz="2000" dirty="0"/>
              <a:t>自动理解。</a:t>
            </a:r>
            <a:r>
              <a:rPr lang="en-US" altLang="zh-C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数字图像处理</a:t>
            </a:r>
            <a:r>
              <a:rPr lang="zh-CN" altLang="en-US" sz="2000" dirty="0"/>
              <a:t>是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计算机视觉技术</a:t>
            </a:r>
            <a:r>
              <a:rPr lang="zh-CN" altLang="en-US" sz="2000" dirty="0"/>
              <a:t>的基础学科。区别在于，图像处理输出是图像，计算机视觉输出是知识。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461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数字图像处理的重要性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211065" cy="48331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我们生活在</a:t>
            </a:r>
            <a:r>
              <a:rPr lang="zh-CN" altLang="en-US" sz="2000" dirty="0">
                <a:solidFill>
                  <a:srgbClr val="FF0000"/>
                </a:solidFill>
              </a:rPr>
              <a:t>信息爆炸</a:t>
            </a:r>
            <a:r>
              <a:rPr lang="zh-CN" altLang="en-US" sz="2000" dirty="0"/>
              <a:t>，注意力缺少的时代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图像信息更易被大脑捕获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比如文字 （哈哈哈，兴高采烈，开心到飞起</a:t>
            </a:r>
            <a:r>
              <a:rPr lang="en-US" altLang="zh-CN" sz="2000" dirty="0"/>
              <a:t>…</a:t>
            </a:r>
            <a:r>
              <a:rPr lang="zh-CN" altLang="en-US" sz="2000" dirty="0"/>
              <a:t>）</a:t>
            </a:r>
            <a:r>
              <a:rPr lang="en-US" altLang="zh-CN" sz="2000" dirty="0"/>
              <a:t>-&gt; </a:t>
            </a:r>
            <a:r>
              <a:rPr lang="zh-CN" altLang="en-US" sz="2000" dirty="0"/>
              <a:t>换成表情图片。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8A7F97-4EFD-B9A8-9AD2-CFC81F8D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2" y="1435608"/>
            <a:ext cx="1524199" cy="2082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5E590-CFD7-3BC6-BEF5-9C9A68F5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0" y="1741703"/>
            <a:ext cx="1961082" cy="19610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6B54B3-6EA3-DBB3-CC96-4B9EC99B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23" y="4491357"/>
            <a:ext cx="1696720" cy="16967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B5D67A-065C-0C9A-F2E6-C904D5A65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2" y="4318246"/>
            <a:ext cx="1854634" cy="19185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ED39F6-D2F8-0C9A-8A48-26FD6BFA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526" y="4248345"/>
            <a:ext cx="2058390" cy="20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数字图像处理的生活</a:t>
            </a:r>
            <a:r>
              <a:rPr lang="zh-CN" altLang="en-US" dirty="0"/>
              <a:t>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419" y="1505310"/>
            <a:ext cx="3301567" cy="1856124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42D93B4-C3CE-492B-9845-1E1D4944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19" y="3905636"/>
            <a:ext cx="3372686" cy="23011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57F082-30BF-E8B9-FA8F-8233EE8B3213}"/>
              </a:ext>
            </a:extLst>
          </p:cNvPr>
          <p:cNvSpPr txBox="1"/>
          <p:nvPr/>
        </p:nvSpPr>
        <p:spPr>
          <a:xfrm>
            <a:off x="1438687" y="346846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照片质量的优化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35760" y="6256055"/>
            <a:ext cx="104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Photoshop</a:t>
            </a:r>
            <a:endParaRPr lang="zh-CN" altLang="en-US" sz="1400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A925CB60-6886-7262-2BB2-83998A03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94860" y="1505310"/>
            <a:ext cx="3167380" cy="17816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CE92C8-6470-6B0C-E5E1-54F3CB6F1AFD}"/>
              </a:ext>
            </a:extLst>
          </p:cNvPr>
          <p:cNvSpPr txBox="1"/>
          <p:nvPr/>
        </p:nvSpPr>
        <p:spPr>
          <a:xfrm>
            <a:off x="5387946" y="347667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数字图像的存储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FA5CF-6889-B46E-0B59-152FA07C3496}"/>
              </a:ext>
            </a:extLst>
          </p:cNvPr>
          <p:cNvSpPr txBox="1"/>
          <p:nvPr/>
        </p:nvSpPr>
        <p:spPr>
          <a:xfrm>
            <a:off x="5457840" y="609103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数字图像的压缩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1D38440B-524E-18D5-CCBD-1A53C995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94860" y="4369660"/>
            <a:ext cx="3167380" cy="1373108"/>
          </a:xfrm>
          <a:prstGeom prst="rect">
            <a:avLst/>
          </a:prstGeom>
        </p:spPr>
      </p:pic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1E50C7F7-520F-4375-8A8A-6119AD494F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90995" y="1478272"/>
            <a:ext cx="2284954" cy="26466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322E27-0336-770B-44BE-0C41DF9A4EFE}"/>
              </a:ext>
            </a:extLst>
          </p:cNvPr>
          <p:cNvSpPr txBox="1"/>
          <p:nvPr/>
        </p:nvSpPr>
        <p:spPr>
          <a:xfrm>
            <a:off x="8712762" y="412496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数字图像的降噪</a:t>
            </a:r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F4B05DC3-9457-8781-191A-41FFB0FEF2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90995" y="4551585"/>
            <a:ext cx="2317573" cy="13731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74B57E7-5065-0100-69B6-02AD91D0C7CE}"/>
              </a:ext>
            </a:extLst>
          </p:cNvPr>
          <p:cNvSpPr txBox="1"/>
          <p:nvPr/>
        </p:nvSpPr>
        <p:spPr>
          <a:xfrm>
            <a:off x="8818839" y="610216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直播翻车现场</a:t>
            </a:r>
          </a:p>
        </p:txBody>
      </p:sp>
    </p:spTree>
    <p:extLst>
      <p:ext uri="{BB962C8B-B14F-4D97-AF65-F5344CB8AC3E}">
        <p14:creationId xmlns:p14="http://schemas.microsoft.com/office/powerpoint/2010/main" val="11426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数字图像处理的工业界</a:t>
            </a:r>
            <a:r>
              <a:rPr lang="zh-CN" altLang="en-US" dirty="0"/>
              <a:t>与学术界应用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24079" y="1351422"/>
            <a:ext cx="2834834" cy="235549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70291" y="3816309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CT </a:t>
            </a:r>
            <a:r>
              <a:rPr lang="zh-CN" altLang="en-US" sz="1400" dirty="0"/>
              <a:t>与 </a:t>
            </a:r>
            <a:r>
              <a:rPr lang="en-US" altLang="zh-CN" sz="1400" dirty="0"/>
              <a:t>X </a:t>
            </a:r>
            <a:r>
              <a:rPr lang="zh-CN" altLang="en-US" sz="1400" dirty="0"/>
              <a:t>射线成像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7" y="1314633"/>
            <a:ext cx="6829425" cy="2514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7102794" y="382923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ECCV 2018 </a:t>
            </a:r>
            <a:r>
              <a:rPr lang="zh-CN" altLang="en-US" sz="1400" dirty="0"/>
              <a:t>车牌识别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79" y="4233483"/>
            <a:ext cx="2008266" cy="200826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1359599" y="6241749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2019 </a:t>
            </a:r>
            <a:r>
              <a:rPr lang="zh-CN" altLang="en-US" sz="1400" dirty="0"/>
              <a:t>黑洞照片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913" y="4233483"/>
            <a:ext cx="3327575" cy="185393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4891758" y="61838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卫星飓风图像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326" y="4233483"/>
            <a:ext cx="4266350" cy="181424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8900559" y="6144205"/>
            <a:ext cx="166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工业缺陷检测技术</a:t>
            </a:r>
          </a:p>
        </p:txBody>
      </p:sp>
    </p:spTree>
    <p:extLst>
      <p:ext uri="{BB962C8B-B14F-4D97-AF65-F5344CB8AC3E}">
        <p14:creationId xmlns:p14="http://schemas.microsoft.com/office/powerpoint/2010/main" val="26621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33036" y="1481294"/>
            <a:ext cx="3447122" cy="207365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2129534" y="359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417" y="1440585"/>
            <a:ext cx="3152672" cy="21143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6305347" y="35996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114" y="4228931"/>
            <a:ext cx="3977644" cy="149714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2129534" y="58077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图像分隔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67835" y="4059762"/>
            <a:ext cx="3327575" cy="16684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6305346" y="58805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图像重构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57732" y="1440584"/>
            <a:ext cx="3152672" cy="362119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9782662" y="51096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风格迁移</a:t>
            </a:r>
          </a:p>
        </p:txBody>
      </p:sp>
    </p:spTree>
    <p:extLst>
      <p:ext uri="{BB962C8B-B14F-4D97-AF65-F5344CB8AC3E}">
        <p14:creationId xmlns:p14="http://schemas.microsoft.com/office/powerpoint/2010/main" val="33290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757425" y="1527146"/>
            <a:ext cx="2087375" cy="417475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380186" y="58272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hlinkClick r:id="rId3"/>
              </a:rPr>
              <a:t>超分辨率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11100867" y="67838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5329634" y="53941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E1CB9B-9B56-ABC5-8609-BE1DA11A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86" y="1532273"/>
            <a:ext cx="5021517" cy="19619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38D83F-55A1-EBA3-7D45-DF9426D651C4}"/>
              </a:ext>
            </a:extLst>
          </p:cNvPr>
          <p:cNvSpPr txBox="1"/>
          <p:nvPr/>
        </p:nvSpPr>
        <p:spPr>
          <a:xfrm>
            <a:off x="3376186" y="35420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Lucida Grande"/>
              </a:rPr>
              <a:t>ECCV 2018 </a:t>
            </a:r>
            <a:r>
              <a:rPr lang="en-US" altLang="zh-CN" sz="1200" dirty="0"/>
              <a:t>ESRGAN: Enhanced Super-Resolution Generative Adversarial Networks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5638D3-191A-7FE6-CFA4-16110C7C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045" y="3807519"/>
            <a:ext cx="6212141" cy="1567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0B8E4B-341C-3ED4-24F1-092387B6F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988" y="1401762"/>
            <a:ext cx="1781175" cy="33432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38AD835-FD82-5722-75AA-FCC740A75FAC}"/>
              </a:ext>
            </a:extLst>
          </p:cNvPr>
          <p:cNvSpPr txBox="1"/>
          <p:nvPr/>
        </p:nvSpPr>
        <p:spPr>
          <a:xfrm>
            <a:off x="10147256" y="48353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人脸识别</a:t>
            </a:r>
          </a:p>
        </p:txBody>
      </p:sp>
    </p:spTree>
    <p:extLst>
      <p:ext uri="{BB962C8B-B14F-4D97-AF65-F5344CB8AC3E}">
        <p14:creationId xmlns:p14="http://schemas.microsoft.com/office/powerpoint/2010/main" val="327989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瞳孔，光的入口。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虹膜，控制瞳孔大小。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角膜与晶状体，凸镜成像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睫状体，控制晶状体的厚度。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视网膜，视觉成像。包含视杆细胞和视锥细胞，视杆细胞对暗光敏感，视锥细胞对颜色和细节敏感。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2823"/>
            <a:ext cx="4628898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5666" y="3931729"/>
            <a:ext cx="3610977" cy="26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2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成像原理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光照在物体上，反射出的光进入人眼中。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通过晶状体聚焦到视网膜上，被视觉细胞所感知，将光信号转变为视觉信号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大脑进行分析，最后成像。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晶状体变厚</a:t>
            </a:r>
            <a:r>
              <a:rPr lang="en-US" altLang="zh-CN" sz="2000" dirty="0"/>
              <a:t> -&gt; </a:t>
            </a:r>
            <a:r>
              <a:rPr lang="zh-CN" altLang="en-US" sz="2000" dirty="0"/>
              <a:t>近视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凹镜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晶状体变薄 </a:t>
            </a:r>
            <a:r>
              <a:rPr lang="en-US" altLang="zh-CN" sz="2000" dirty="0"/>
              <a:t>-&gt; </a:t>
            </a:r>
            <a:r>
              <a:rPr lang="zh-CN" altLang="en-US" sz="2000" dirty="0"/>
              <a:t>远视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凸镜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92600" y="1297090"/>
            <a:ext cx="5331915" cy="3046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FD7408-F38B-F6DC-FBEE-F7E4C50A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43899"/>
            <a:ext cx="3505200" cy="22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1845</a:t>
                </a:r>
                <a:r>
                  <a:rPr lang="zh-CN" altLang="en-US" sz="1600" dirty="0"/>
                  <a:t>年迈克尔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法拉首次发现了光和电磁的关系。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1865</a:t>
                </a:r>
                <a:r>
                  <a:rPr lang="zh-CN" altLang="en-US" sz="1600" dirty="0"/>
                  <a:t>年詹姆斯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麦克斯韦提出了电磁波概念。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1888</a:t>
                </a:r>
                <a:r>
                  <a:rPr lang="zh-CN" altLang="en-US" sz="1600" dirty="0"/>
                  <a:t>年，海因里希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鲁道夫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赫兹 实验证实了光是一种电磁波。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波长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/>
                  <a:t> 与频率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/>
                  <a:t> 公式：</a:t>
                </a:r>
                <a:endParaRPr lang="en-US" altLang="zh-CN" sz="1600" dirty="0"/>
              </a:p>
              <a:p>
                <a:pPr marL="457200" lvl="2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CN" sz="1800" b="0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sz="1800" b="0" dirty="0"/>
                  <a:t> </a:t>
                </a:r>
                <a:r>
                  <a:rPr lang="zh-CN" altLang="en-US" sz="1800" b="0" dirty="0"/>
                  <a:t>是光速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2.998∗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1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能量公式：</a:t>
                </a:r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h𝑣</m:t>
                    </m:r>
                  </m:oMath>
                </a14:m>
                <a:r>
                  <a:rPr lang="en-US" altLang="zh-CN" sz="16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600" dirty="0"/>
                  <a:t> 是普朗克常数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  <a:blipFill>
                <a:blip r:embed="rId2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445" y="1342823"/>
            <a:ext cx="4366007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4138513"/>
            <a:ext cx="4869619" cy="23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可见光是数字图像处理的研究内容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其他频率的电磁波广泛应用于通信和医疗领域。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51101" y="2658308"/>
            <a:ext cx="8289797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教育背景：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2014-2018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江苏海洋大学 学士学位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2019-2020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利物浦大学 硕士学位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职业经历：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2018-2019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同程旅游网络科技公司 软件工程师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2020-2021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微软亚太研发集团 算法工程师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2021-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至今 南京理工大学泰州科技学院 教师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7" name="图形 6" descr="银行 纯色填充">
            <a:extLst>
              <a:ext uri="{FF2B5EF4-FFF2-40B4-BE49-F238E27FC236}">
                <a16:creationId xmlns:a16="http://schemas.microsoft.com/office/drawing/2014/main" id="{7D8DEC54-0649-1F04-4211-0161F5E1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8639" y="1524708"/>
            <a:ext cx="393560" cy="393560"/>
          </a:xfrm>
          <a:prstGeom prst="rect">
            <a:avLst/>
          </a:prstGeom>
        </p:spPr>
      </p:pic>
      <p:pic>
        <p:nvPicPr>
          <p:cNvPr id="10" name="图形 9" descr="公文包 纯色填充">
            <a:extLst>
              <a:ext uri="{FF2B5EF4-FFF2-40B4-BE49-F238E27FC236}">
                <a16:creationId xmlns:a16="http://schemas.microsoft.com/office/drawing/2014/main" id="{A73D7723-7BB5-CAA6-0C51-0D181A91B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8639" y="3342640"/>
            <a:ext cx="393560" cy="393560"/>
          </a:xfrm>
          <a:prstGeom prst="rect">
            <a:avLst/>
          </a:prstGeom>
        </p:spPr>
      </p:pic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相关授课：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操作系统，数字图像处理，数据挖掘等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研究兴趣：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自然语言处理，计算机视觉，机器学习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28432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自然界的物体，因为光的吸收和反射原理。产生了颜色的概念。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4201" y="2473693"/>
            <a:ext cx="5903598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人眼中的色彩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人眼能够区分大约 </a:t>
            </a:r>
            <a:r>
              <a:rPr lang="en-US" altLang="zh-CN" sz="2400" dirty="0"/>
              <a:t>1000 </a:t>
            </a:r>
            <a:r>
              <a:rPr lang="zh-CN" altLang="en-US" sz="2400" dirty="0"/>
              <a:t>万种色彩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视网膜上有</a:t>
            </a:r>
            <a:r>
              <a:rPr lang="en-US" altLang="zh-CN" sz="2400" dirty="0"/>
              <a:t>3</a:t>
            </a:r>
            <a:r>
              <a:rPr lang="zh-CN" altLang="en-US" sz="2400" dirty="0"/>
              <a:t>类视锥细胞，分别感知 </a:t>
            </a:r>
            <a:r>
              <a:rPr lang="en-US" altLang="zh-CN" sz="2400" dirty="0"/>
              <a:t>Red, Green, Blue (RGB)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98853-BB9B-D849-BC96-567716E5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34" y="2430056"/>
            <a:ext cx="5615188" cy="3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9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人眼中的色彩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人眼能够区分大约 </a:t>
            </a:r>
            <a:r>
              <a:rPr lang="en-US" altLang="zh-CN" sz="2400" dirty="0"/>
              <a:t>1000 </a:t>
            </a:r>
            <a:r>
              <a:rPr lang="zh-CN" altLang="en-US" sz="2400" dirty="0"/>
              <a:t>万种色彩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视网膜上有</a:t>
            </a:r>
            <a:r>
              <a:rPr lang="en-US" altLang="zh-CN" sz="2400" dirty="0"/>
              <a:t>3</a:t>
            </a:r>
            <a:r>
              <a:rPr lang="zh-CN" altLang="en-US" sz="2400" dirty="0"/>
              <a:t>类视锥细胞，分别感知 </a:t>
            </a:r>
            <a:r>
              <a:rPr lang="en-US" altLang="zh-CN" sz="2400" dirty="0"/>
              <a:t>Red, Green, Blue (RGB)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98853-BB9B-D849-BC96-567716E5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34" y="2430056"/>
            <a:ext cx="5615188" cy="3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6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1845</a:t>
                </a:r>
                <a:r>
                  <a:rPr lang="zh-CN" altLang="en-US" sz="1600" dirty="0"/>
                  <a:t>年迈克尔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法拉首次发现了光和电磁的关系。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1865</a:t>
                </a:r>
                <a:r>
                  <a:rPr lang="zh-CN" altLang="en-US" sz="1600" dirty="0"/>
                  <a:t>年詹姆斯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麦克斯韦提出了电磁波概念。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1888</a:t>
                </a:r>
                <a:r>
                  <a:rPr lang="zh-CN" altLang="en-US" sz="1600" dirty="0"/>
                  <a:t>年，海因里希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鲁道夫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赫兹 实验证实了光是一种电磁波。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波长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/>
                  <a:t> 与频率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/>
                  <a:t> 公式：</a:t>
                </a:r>
                <a:endParaRPr lang="en-US" altLang="zh-CN" sz="1600" dirty="0"/>
              </a:p>
              <a:p>
                <a:pPr marL="457200" lvl="2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CN" sz="1800" b="0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sz="1800" b="0" dirty="0"/>
                  <a:t> </a:t>
                </a:r>
                <a:r>
                  <a:rPr lang="zh-CN" altLang="en-US" sz="1800" b="0" dirty="0"/>
                  <a:t>是光速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2.998∗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1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能量公式：</a:t>
                </a:r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h𝑣</m:t>
                    </m:r>
                  </m:oMath>
                </a14:m>
                <a:r>
                  <a:rPr lang="en-US" altLang="zh-CN" sz="16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600" dirty="0"/>
                  <a:t> 是普朗克常数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  <a:blipFill>
                <a:blip r:embed="rId2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445" y="1342823"/>
            <a:ext cx="4366007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4138513"/>
            <a:ext cx="4869619" cy="23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9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2800" dirty="0"/>
              <a:t>数字图像处理概述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设计器根据幻灯片中的内容，为演示文稿提供专业的设计建议。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设计器是订阅专属功能。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如果你有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Office 365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订阅，下一张幻灯片会介绍如何在新的演示文稿中使用此功能。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5" name="图片 4" descr="显示不同设计选项的设计灵感窗格"/>
          <p:cNvPicPr>
            <a:picLocks noChangeAspect="1"/>
          </p:cNvPicPr>
          <p:nvPr/>
        </p:nvPicPr>
        <p:blipFill rotWithShape="1">
          <a:blip r:embed="rId3"/>
          <a:srcRect l="21716" t="2160" r="1890" b="-2160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如何使用 </a:t>
            </a:r>
            <a:r>
              <a:rPr lang="en-US" altLang="zh-CN" dirty="0">
                <a:cs typeface="Segoe UI Light" panose="020B0502040204020203" pitchFamily="34" charset="0"/>
              </a:rPr>
              <a:t>PowerPoint </a:t>
            </a:r>
            <a:r>
              <a:rPr lang="zh-CN" altLang="en-US" dirty="0">
                <a:cs typeface="Segoe UI Light" panose="020B0502040204020203" pitchFamily="34" charset="0"/>
              </a:rPr>
              <a:t>设计器</a:t>
            </a:r>
          </a:p>
        </p:txBody>
      </p:sp>
      <p:sp>
        <p:nvSpPr>
          <p:cNvPr id="25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工作方式如下：</a:t>
            </a:r>
          </a:p>
        </p:txBody>
      </p:sp>
      <p:grpSp>
        <p:nvGrpSpPr>
          <p:cNvPr id="18" name="组 17" descr="带有编号 1（表示第 1 步）的小圆圈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椭圆形 18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框 19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内容占位符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转到“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文件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新建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空白演示文稿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”，新建一个演示文稿。</a:t>
            </a:r>
          </a:p>
        </p:txBody>
      </p:sp>
      <p:grpSp>
        <p:nvGrpSpPr>
          <p:cNvPr id="33" name="组 32" descr="带有编号 2（表示第 2 步）的小圆圈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内容占位符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在第一张幻灯片中添加一张图片：转到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图片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”或“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联机图片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，然后选择图片。</a:t>
            </a: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</a:b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添加图片时需要处于联机状态。</a:t>
            </a:r>
          </a:p>
        </p:txBody>
      </p:sp>
      <p:grpSp>
        <p:nvGrpSpPr>
          <p:cNvPr id="22" name="组 21" descr="带有编号 3（表示第 3 步）的小圆圈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椭圆形 2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文本框 29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内容占位符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询问是否获取设计灵感时，选择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开始吧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”。</a:t>
            </a:r>
          </a:p>
        </p:txBody>
      </p:sp>
      <p:grpSp>
        <p:nvGrpSpPr>
          <p:cNvPr id="37" name="组 36" descr="带有编号 4（表示第 4 步）的小圆圈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椭圆形 37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文本框 38" descr="编号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内容占位符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从“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设计理念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”任务窗格中选择喜欢的设计。</a:t>
            </a:r>
          </a:p>
        </p:txBody>
      </p:sp>
      <p:pic>
        <p:nvPicPr>
          <p:cNvPr id="29" name="图片 28" descr="包含插入图片选项的“插入”选项卡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图片 22" descr="询问用户是否要获取设计灵感的“设计灵感”对话框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3033" y="3067244"/>
            <a:ext cx="2900886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平滑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通过“平滑”，可在演示文稿中创作流畅的动画和对象移动。使用两张相似的幻灯片执行动画，但在观众看来动作发生在一张幻灯片。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b="1" dirty="0">
                <a:solidFill>
                  <a:srgbClr val="D24726"/>
                </a:solidFill>
                <a:cs typeface="Segoe UI" panose="020B0502040204020203" pitchFamily="34" charset="0"/>
              </a:rPr>
              <a:t>播放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右侧视频，查看快速示例。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平滑是订阅专属功能。如果你有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Office 365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订阅，可按照下一张幻灯片中的步骤自行试用。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“平滑”视频" descr="展示“平滑”功能示例的视频，可通过 Alt+P 快捷键播放或暂停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设置“</a:t>
            </a:r>
            <a:r>
              <a:rPr lang="zh-CN" altLang="en-US" dirty="0">
                <a:cs typeface="Segoe UI Light" panose="020B0502040204020203" pitchFamily="34" charset="0"/>
              </a:rPr>
              <a:t>平滑</a:t>
            </a:r>
            <a:r>
              <a:rPr lang="zh-CN" altLang="en-US" dirty="0"/>
              <a:t>”</a:t>
            </a:r>
          </a:p>
        </p:txBody>
      </p:sp>
      <p:sp>
        <p:nvSpPr>
          <p:cNvPr id="30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利用这些两个简单的“行星”自行尝试</a:t>
            </a:r>
          </a:p>
        </p:txBody>
      </p:sp>
      <p:grpSp>
        <p:nvGrpSpPr>
          <p:cNvPr id="13" name="组 12" descr="带有编号 1（表示第 1 步）的小圆圈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椭圆形 1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文本框 14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内容占位符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复制此幻灯片：右键单击幻灯片缩略图，然后选择“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复制幻灯片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18" name="组 17" descr="带有编号 2（表示第 2 步）的小圆圈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椭圆形 22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文本框 23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内容占位符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在两张相同的幻灯片中，对第二张右侧的形状进行某些更改（移动、调整大小、更改颜色），然后转到“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切换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26" name="组 25" descr="带有编号 3（表示第 3 步）的小圆圈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椭圆形 2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文本框 27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返回两张幻灯片中的第一张，按“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幻灯片放映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”按钮，然后选择“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播放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”，观看圆圈的平滑切换！</a:t>
            </a:r>
          </a:p>
        </p:txBody>
      </p:sp>
      <p:sp>
        <p:nvSpPr>
          <p:cNvPr id="17" name="内容占位符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效果选项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可以提供更多的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”选项。</a:t>
            </a:r>
          </a:p>
        </p:txBody>
      </p:sp>
      <p:pic>
        <p:nvPicPr>
          <p:cNvPr id="2" name="图片 1" descr="显示“复制幻灯片”选项的幻灯片缩略图上下文菜单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5391" y="1455491"/>
            <a:ext cx="1402147" cy="1803887"/>
          </a:xfrm>
          <a:prstGeom prst="rect">
            <a:avLst/>
          </a:prstGeom>
        </p:spPr>
      </p:pic>
      <p:pic>
        <p:nvPicPr>
          <p:cNvPr id="6" name="图片 5" descr="显示平滑切换的“切换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4500" y="3159609"/>
            <a:ext cx="2467551" cy="1185923"/>
          </a:xfrm>
          <a:prstGeom prst="rect">
            <a:avLst/>
          </a:prstGeom>
        </p:spPr>
      </p:pic>
      <p:pic>
        <p:nvPicPr>
          <p:cNvPr id="5" name="图片 4" descr="“幻灯片放映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7079" y="4344232"/>
            <a:ext cx="2134319" cy="887083"/>
          </a:xfrm>
          <a:prstGeom prst="rect">
            <a:avLst/>
          </a:prstGeom>
        </p:spPr>
      </p:pic>
      <p:cxnSp>
        <p:nvCxnSpPr>
          <p:cNvPr id="20" name="直接连接符​​(S)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 9" descr="蓝色大圆圈，内含浅蓝色小圆圈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10" descr="深蓝色大圆圈中的浅蓝色小圆圈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zh-cn" dirty="0">
                <a:cs typeface="Segoe UI Light" panose="020B0502040204020203" pitchFamily="34" charset="0"/>
              </a:rPr>
              <a:t>实时协同工作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zh-cn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与他人共享演示文稿时，可以看到他们同时与你协同工作。</a:t>
            </a: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zh-cn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工作方式如下：</a:t>
            </a:r>
          </a:p>
        </p:txBody>
      </p:sp>
      <p:pic>
        <p:nvPicPr>
          <p:cNvPr id="11" name="图片 10" descr="显示使用同一个演示文稿的人数的共享图标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25111"/>
            <a:ext cx="3262550" cy="1475659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在功能区上方选择“</a:t>
            </a:r>
            <a:r>
              <a:rPr lang="zh-cn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共享</a:t>
            </a: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”或使用快捷键 </a:t>
            </a:r>
            <a:r>
              <a:rPr lang="zh-cn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Alt-ZS</a:t>
            </a: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邀请他人与你协作（此时可保存到云中。）</a:t>
            </a:r>
          </a:p>
        </p:txBody>
      </p:sp>
      <p:pic>
        <p:nvPicPr>
          <p:cNvPr id="9" name="图片 8" descr="显示正在使用一张幻灯片的人员的标记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6" y="4571824"/>
            <a:ext cx="2727178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有其他人使用演示文稿时，会出现一个标记，显示哪位用户正在使用哪张幻灯片...</a:t>
            </a:r>
          </a:p>
        </p:txBody>
      </p:sp>
      <p:pic>
        <p:nvPicPr>
          <p:cNvPr id="12" name="图片 11" descr="显示正在编辑的幻灯片部分的标记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...以及他们正在编辑哪部分幻灯片。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熟练使用“操作说明搜索”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“操作说明搜索”框可在需要时查找恰当的命令，</a:t>
            </a: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为你节省时间并让你专心工作。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grpSp>
        <p:nvGrpSpPr>
          <p:cNvPr id="4" name="组 3" descr="带有编号 1（表示第 1 步）的小圆圈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椭圆形 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" name="文本框 2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选择右侧的“</a:t>
            </a:r>
            <a:r>
              <a:rPr lang="zh-CN" altLang="en-US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机器人图片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19" name="组 18" descr="带有编号 2（表示第 2 步）的小圆圈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椭圆形 1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文本框 20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内容占位符 17"/>
          <p:cNvSpPr txBox="1">
            <a:spLocks/>
          </p:cNvSpPr>
          <p:nvPr/>
        </p:nvSpPr>
        <p:spPr>
          <a:xfrm>
            <a:off x="1066039" y="3353185"/>
            <a:ext cx="3300015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操作说明搜索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”框中键入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添加动画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31" name="组 30" descr="带有编号 3（表示第 3 步）的小圆圈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椭圆形 3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文本框 32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选择一个动画效果，如“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缩放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”，看看会发生什么。</a:t>
            </a:r>
          </a:p>
        </p:txBody>
      </p:sp>
      <p:sp>
        <p:nvSpPr>
          <p:cNvPr id="25" name="文本框 16" descr="选我"/>
          <p:cNvSpPr txBox="1"/>
          <p:nvPr/>
        </p:nvSpPr>
        <p:spPr>
          <a:xfrm rot="21077122">
            <a:off x="5952681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zh-CN" altLang="en-US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选我</a:t>
            </a:r>
            <a:endParaRPr lang="zh-CN" altLang="en-US" sz="1200" b="1" kern="1400">
              <a:solidFill>
                <a:srgbClr val="D24726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“操作说明搜索”框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13914" y="3410945"/>
            <a:ext cx="2106152" cy="220832"/>
          </a:xfrm>
          <a:prstGeom prst="rect">
            <a:avLst/>
          </a:prstGeom>
        </p:spPr>
      </p:pic>
      <p:pic>
        <p:nvPicPr>
          <p:cNvPr id="7" name="图片 6" descr="显示缩放选项的“动画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24509" y="4069080"/>
            <a:ext cx="3803903" cy="2438400"/>
          </a:xfrm>
          <a:prstGeom prst="rect">
            <a:avLst/>
          </a:prstGeom>
        </p:spPr>
      </p:pic>
      <p:pic>
        <p:nvPicPr>
          <p:cNvPr id="24" name="图片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图片 22" descr="机器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联系方式：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QQ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939647181</a:t>
            </a: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邮箱：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  <a:hlinkClick r:id="rId3"/>
              </a:rPr>
              <a:t>22022004@nustti.edu.cn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课程群：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16BC3BB-58B5-0F49-DB1C-D14E841AB171}"/>
              </a:ext>
            </a:extLst>
          </p:cNvPr>
          <p:cNvSpPr/>
          <p:nvPr/>
        </p:nvSpPr>
        <p:spPr>
          <a:xfrm>
            <a:off x="9161544" y="2106656"/>
            <a:ext cx="1229360" cy="11023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升学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21AFBDA-9A8C-D9D9-720E-8CC8A7464C38}"/>
              </a:ext>
            </a:extLst>
          </p:cNvPr>
          <p:cNvSpPr/>
          <p:nvPr/>
        </p:nvSpPr>
        <p:spPr>
          <a:xfrm>
            <a:off x="8599052" y="3791224"/>
            <a:ext cx="1229360" cy="1102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就业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0BB3736-E514-26CB-4A22-72537828CD8E}"/>
              </a:ext>
            </a:extLst>
          </p:cNvPr>
          <p:cNvSpPr/>
          <p:nvPr/>
        </p:nvSpPr>
        <p:spPr>
          <a:xfrm>
            <a:off x="6636326" y="4510880"/>
            <a:ext cx="1229360" cy="11023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科研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4B0985C-AEA9-C64F-E00A-B47892474355}"/>
              </a:ext>
            </a:extLst>
          </p:cNvPr>
          <p:cNvSpPr/>
          <p:nvPr/>
        </p:nvSpPr>
        <p:spPr>
          <a:xfrm>
            <a:off x="6636326" y="1686012"/>
            <a:ext cx="1229360" cy="11023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EFF46-44B8-0383-2F9E-DD047158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155" y="3213548"/>
            <a:ext cx="2152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无需离开幻灯片即可浏览</a:t>
            </a:r>
          </a:p>
        </p:txBody>
      </p:sp>
      <p:sp>
        <p:nvSpPr>
          <p:cNvPr id="16" name="内容占位符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智能查找功能支持直接在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中检索信息。</a:t>
            </a: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pic>
        <p:nvPicPr>
          <p:cNvPr id="18" name="图片 17" descr="显示“智能查找”功能的三张图片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右键单击词组“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办公室家具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”中的单词“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</a:p>
        </p:txBody>
      </p:sp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选择”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智能查找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”，请注意，结果是该词组的上下文，而不是“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Microsoft Office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应用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 。</a:t>
            </a:r>
            <a:endParaRPr lang="zh-CN" altLang="en-US" dirty="0">
              <a:solidFill>
                <a:srgbClr val="D247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接下来右键单击第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步中的单词“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”，再试试“智能查找”功能。</a:t>
            </a:r>
          </a:p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尚有关于 </a:t>
            </a:r>
            <a:r>
              <a:rPr lang="en-US" altLang="zh-CN">
                <a:cs typeface="Segoe UI Light" panose="020B0502040204020203" pitchFamily="34" charset="0"/>
              </a:rPr>
              <a:t>PowerPoint </a:t>
            </a:r>
            <a:r>
              <a:rPr lang="zh-CN" altLang="en-US">
                <a:cs typeface="Segoe UI Light" panose="020B0502040204020203" pitchFamily="34" charset="0"/>
              </a:rPr>
              <a:t>的问题？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选择</a:t>
            </a:r>
            <a:r>
              <a:rPr lang="zh-CN" altLang="en-US" sz="2000">
                <a:cs typeface="Segoe UI Light" panose="020B0502040204020203" pitchFamily="34" charset="0"/>
              </a:rPr>
              <a:t>“</a:t>
            </a:r>
            <a:r>
              <a:rPr lang="zh-CN" altLang="en-US" sz="2000" b="1">
                <a:solidFill>
                  <a:srgbClr val="D24726"/>
                </a:solidFill>
                <a:cs typeface="Segoe UI Semibold" panose="020B0702040204020203" pitchFamily="34" charset="0"/>
              </a:rPr>
              <a:t>操作说明搜索</a:t>
            </a:r>
            <a:r>
              <a:rPr lang="zh-CN" altLang="en-US" sz="2000">
                <a:cs typeface="Segoe UI Light" panose="020B0502040204020203" pitchFamily="34" charset="0"/>
              </a:rPr>
              <a:t>”                 </a:t>
            </a: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按钮，然后键入想要了解的内容。</a:t>
            </a:r>
            <a:b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</a:b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访问 </a:t>
            </a:r>
            <a:r>
              <a:rPr lang="en-US" altLang="zh-CN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PowerPoint </a:t>
            </a:r>
            <a:r>
              <a:rPr lang="zh-CN" altLang="en-US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团队博客</a:t>
            </a: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转到免费的 </a:t>
            </a:r>
            <a:r>
              <a:rPr lang="en-US" altLang="zh-CN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PowerPoint </a:t>
            </a: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培训</a:t>
            </a: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</p:txBody>
      </p:sp>
      <p:pic>
        <p:nvPicPr>
          <p:cNvPr id="2" name="图片 1" descr="“操作说明搜索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84920" y="2377057"/>
            <a:ext cx="1268511" cy="1189747"/>
          </a:xfrm>
          <a:prstGeom prst="rect">
            <a:avLst/>
          </a:prstGeom>
        </p:spPr>
      </p:pic>
      <p:pic>
        <p:nvPicPr>
          <p:cNvPr id="8" name="图片 7" descr="其超链接指向 PowerPoint 团队博客的向右箭头。选择该图像，访问 PowerPoint 团队博客 ">
            <a:hlinkClick r:id="rId3" tooltip="选择此处，访问 PowerPoint 团队博客。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3566804"/>
            <a:ext cx="661940" cy="661940"/>
          </a:xfrm>
          <a:prstGeom prst="rect">
            <a:avLst/>
          </a:prstGeom>
        </p:spPr>
      </p:pic>
      <p:pic>
        <p:nvPicPr>
          <p:cNvPr id="7" name="图片 6" descr="带有指向免费 PowerPoint 培训超链接的向右箭头。选择该图像可访问免费的 PowerPoint 培训">
            <a:hlinkClick r:id="rId4" tooltip="选择此处，转到免费的 PowerPoint 培训。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4252716"/>
            <a:ext cx="661940" cy="661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14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在幻灯片放映模式下选择箭头</a:t>
            </a:r>
          </a:p>
        </p:txBody>
      </p:sp>
      <p:pic>
        <p:nvPicPr>
          <p:cNvPr id="11" name="图片 10" descr="“操作说明搜索”框建议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06173" y="2694293"/>
            <a:ext cx="3342918" cy="1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课程介绍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数字图像处理是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实验性较强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的课程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最终成绩：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60%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5~6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理论考试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平时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参考资料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课内资料：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上课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PPT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实验课指导书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教材 （数字图像处理与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实现）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72200459-9DC1-06CE-C40F-3466B9311C39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课外资料：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-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冈萨雷斯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互联网资源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A0A0B-972B-89E3-CFA1-7A84A0BF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334" y="3537388"/>
            <a:ext cx="1771898" cy="1771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1C26E9-1141-0B52-42EE-3A7762CE7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94" y="5362394"/>
            <a:ext cx="2023476" cy="783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43C0E7-6E7D-5797-CB55-419B99F42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352" y="4468903"/>
            <a:ext cx="1609974" cy="783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124BF8-351B-DDD4-BD43-7C8B7E168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927" y="5488692"/>
            <a:ext cx="1582227" cy="7911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B5F586-89D6-A929-9794-92A28A3B5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088" y="3727121"/>
            <a:ext cx="1483564" cy="7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学术诚信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3608B-75CF-912F-16AA-0ABD0BFECF28}"/>
              </a:ext>
            </a:extLst>
          </p:cNvPr>
          <p:cNvSpPr txBox="1"/>
          <p:nvPr/>
        </p:nvSpPr>
        <p:spPr>
          <a:xfrm>
            <a:off x="541610" y="1524708"/>
            <a:ext cx="5097190" cy="367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通勤率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—&gt; 10%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的平时分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严禁无理由缺勤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，特殊情况请假）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遵守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学术诚信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，不允许抄袭，严禁弄虚作假。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实验部分，请大家一定不要抄袭。我会认真评阅。如有雷同，此次实验为</a:t>
            </a:r>
            <a:r>
              <a:rPr lang="en-US" altLang="zh-CN" sz="2000" dirty="0">
                <a:solidFill>
                  <a:srgbClr val="FF0000"/>
                </a:solidFill>
                <a:cs typeface="Segoe UI" panose="020B0502040204020203" pitchFamily="34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分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。不管是抄还是被抄。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6E865F-EB19-5F4A-44DE-2FFCA0CE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10" y="1571366"/>
            <a:ext cx="38676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实验要求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每次实验都会有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Deadline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。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天以内，本次实验扣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天即以上，本次实验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分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，过时不收。（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特殊原因，请找成长导师与我说明情况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实验采用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编程语言。（提前熟悉下语法）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每次实验，需要提交源码和撰写一份实验报告（格式自拟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pdf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提交，有一定的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美观分数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严禁抄袭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不会的题，请写上思路和课上相关内容知识点。</a:t>
            </a:r>
          </a:p>
        </p:txBody>
      </p:sp>
    </p:spTree>
    <p:extLst>
      <p:ext uri="{BB962C8B-B14F-4D97-AF65-F5344CB8AC3E}">
        <p14:creationId xmlns:p14="http://schemas.microsoft.com/office/powerpoint/2010/main" val="7781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数字图像概述与基础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数字图像概述与基础</a:t>
            </a:r>
            <a:r>
              <a:rPr lang="en-US" altLang="zh-CN" dirty="0"/>
              <a:t>-</a:t>
            </a:r>
            <a:r>
              <a:rPr lang="zh-CN" altLang="en-US" dirty="0"/>
              <a:t>学习目标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数字图像处理概述（是什么技术，为什么要学，应用）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人类视觉系统，光与电磁波，颜色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数字图像的感知与获取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数字图像的表示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数字图像的存储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数字图像的分辨率与颜色深度</a:t>
            </a:r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692</TotalTime>
  <Words>1566</Words>
  <Application>Microsoft Office PowerPoint</Application>
  <PresentationFormat>宽屏</PresentationFormat>
  <Paragraphs>203</Paragraphs>
  <Slides>31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Lucida Grande</vt:lpstr>
      <vt:lpstr>Microsoft YaHei UI</vt:lpstr>
      <vt:lpstr>Microsoft YaHei UI Light</vt:lpstr>
      <vt:lpstr>Arial</vt:lpstr>
      <vt:lpstr>Cambria Math</vt:lpstr>
      <vt:lpstr>Segoe UI</vt:lpstr>
      <vt:lpstr>欢迎文档</vt:lpstr>
      <vt:lpstr>数字图像处理</vt:lpstr>
      <vt:lpstr>自我介绍</vt:lpstr>
      <vt:lpstr>自我介绍</vt:lpstr>
      <vt:lpstr>课程介绍</vt:lpstr>
      <vt:lpstr>参考资料</vt:lpstr>
      <vt:lpstr>学术诚信</vt:lpstr>
      <vt:lpstr>实验要求</vt:lpstr>
      <vt:lpstr>PowerPoint 演示文稿</vt:lpstr>
      <vt:lpstr>数字图像概述与基础-学习目标</vt:lpstr>
      <vt:lpstr>数字图像处理是什么技术</vt:lpstr>
      <vt:lpstr>数字图像处理的重要性</vt:lpstr>
      <vt:lpstr>数字图像处理的生活应用</vt:lpstr>
      <vt:lpstr>数字图像处理的工业界与学术界应用</vt:lpstr>
      <vt:lpstr>计算机视觉（Computer version）的应用</vt:lpstr>
      <vt:lpstr>计算机视觉（Computer version）的应用</vt:lpstr>
      <vt:lpstr>人类视觉模型-结构</vt:lpstr>
      <vt:lpstr>人类视觉模型-成像原理</vt:lpstr>
      <vt:lpstr>光与电磁波</vt:lpstr>
      <vt:lpstr>光与电磁波</vt:lpstr>
      <vt:lpstr>光与电磁波</vt:lpstr>
      <vt:lpstr>人眼中的色彩</vt:lpstr>
      <vt:lpstr>人眼中的色彩</vt:lpstr>
      <vt:lpstr>数字图像的感知与获取</vt:lpstr>
      <vt:lpstr>数字图像处理概述</vt:lpstr>
      <vt:lpstr>如何使用 PowerPoint 设计器</vt:lpstr>
      <vt:lpstr>平滑</vt:lpstr>
      <vt:lpstr>设置“平滑”</vt:lpstr>
      <vt:lpstr>实时协同工作</vt:lpstr>
      <vt:lpstr>熟练使用“操作说明搜索”</vt:lpstr>
      <vt:lpstr>无需离开幻灯片即可浏览</vt:lpstr>
      <vt:lpstr>尚有关于 PowerPoint 的问题？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166</cp:revision>
  <dcterms:created xsi:type="dcterms:W3CDTF">2022-07-19T07:06:29Z</dcterms:created>
  <dcterms:modified xsi:type="dcterms:W3CDTF">2022-07-20T05:06:57Z</dcterms:modified>
  <cp:version/>
</cp:coreProperties>
</file>